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Gugi"/>
      <p:regular r:id="rId37"/>
    </p:embeddedFont>
    <p:embeddedFont>
      <p:font typeface="Black Han Sans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erwL78ZPpNJR0NdRx/ESqEEXi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ugi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BlackHa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56d626130_1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c56d626130_15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56d626130_15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56d626130_15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56d626130_1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c56d626130_15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56d626130_15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56d626130_15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56d626130_15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c56d626130_15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56d626130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56d626130_1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56d626130_1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c56d626130_15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56d626130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c56d626130_5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56d626130_1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c56d626130_11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56d626130_1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c56d626130_1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56d626130_1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c56d626130_16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56d626130_1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c56d626130_1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56d626130_1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c56d626130_16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56d626130_1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c56d626130_16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56d626130_1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c56d626130_1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56d626130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c56d626130_7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56d626130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c56d626130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56d626130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c56d626130_7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56d626130_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c56d626130_7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56d626130_1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c56d626130_1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56d626130_1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c56d626130_1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56d626130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c56d626130_7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56d626130_7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c56d626130_7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56d626130_1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c56d626130_1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56d626130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c56d626130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56d626130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56d626130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56d626130_1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c56d626130_1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56d626130_1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c56d626130_15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6d626130_1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56d626130_15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45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1356110" y="8811102"/>
            <a:ext cx="2725212" cy="538229"/>
          </a:xfrm>
          <a:custGeom>
            <a:rect b="b" l="l" r="r" t="t"/>
            <a:pathLst>
              <a:path extrusionOk="0" h="538229" w="2725212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482944">
            <a:off x="9847730" y="807896"/>
            <a:ext cx="6667620" cy="7867398"/>
          </a:xfrm>
          <a:custGeom>
            <a:rect b="b" l="l" r="r" t="t"/>
            <a:pathLst>
              <a:path extrusionOk="0" h="7868578" w="6668620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927354" y="6694975"/>
            <a:ext cx="2360611" cy="1236451"/>
          </a:xfrm>
          <a:custGeom>
            <a:rect b="b" l="l" r="r" t="t"/>
            <a:pathLst>
              <a:path extrusionOk="0" h="873817" w="1738940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468440" y="6981772"/>
            <a:ext cx="1278055" cy="629763"/>
          </a:xfrm>
          <a:custGeom>
            <a:rect b="b" l="l" r="r" t="t"/>
            <a:pathLst>
              <a:path extrusionOk="0" h="445062" w="941477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8" name="Google Shape;88;p1"/>
          <p:cNvGrpSpPr/>
          <p:nvPr/>
        </p:nvGrpSpPr>
        <p:grpSpPr>
          <a:xfrm>
            <a:off x="836662" y="624375"/>
            <a:ext cx="10098652" cy="7242999"/>
            <a:chOff x="-254202" y="-2890760"/>
            <a:chExt cx="13464869" cy="9657333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-254202" y="-2890760"/>
              <a:ext cx="12541800" cy="54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6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HRD_IOT</a:t>
              </a:r>
              <a:endParaRPr sz="126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  <a:p>
              <a:pPr indent="0" lvl="0" marL="0" marR="0" rtl="0" algn="l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1차 프로젝트</a:t>
              </a:r>
              <a:endParaRPr sz="110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6076367" y="5288773"/>
              <a:ext cx="7134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김진호 강민우</a:t>
              </a:r>
              <a:endParaRPr b="1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정현우 김진성</a:t>
              </a:r>
              <a:endParaRPr b="1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4039692" y="6957950"/>
            <a:ext cx="1278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1조</a:t>
            </a: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56d626130_15_92"/>
          <p:cNvSpPr txBox="1"/>
          <p:nvPr/>
        </p:nvSpPr>
        <p:spPr>
          <a:xfrm>
            <a:off x="1028700" y="95726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CMake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210" name="Google Shape;210;g2c56d626130_15_92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" name="Google Shape;211;g2c56d626130_15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656112"/>
            <a:ext cx="3391724" cy="33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56d626130_15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550" y="814208"/>
            <a:ext cx="9391724" cy="86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56d626130_15_121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8" name="Google Shape;218;g2c56d626130_15_121"/>
          <p:cNvGrpSpPr/>
          <p:nvPr/>
        </p:nvGrpSpPr>
        <p:grpSpPr>
          <a:xfrm>
            <a:off x="1028700" y="957263"/>
            <a:ext cx="12308863" cy="7095966"/>
            <a:chOff x="0" y="-95250"/>
            <a:chExt cx="16411817" cy="9461287"/>
          </a:xfrm>
        </p:grpSpPr>
        <p:sp>
          <p:nvSpPr>
            <p:cNvPr id="219" name="Google Shape;219;g2c56d626130_15_121"/>
            <p:cNvSpPr txBox="1"/>
            <p:nvPr/>
          </p:nvSpPr>
          <p:spPr>
            <a:xfrm>
              <a:off x="0" y="-95250"/>
              <a:ext cx="16411800" cy="21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Database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220" name="Google Shape;220;g2c56d626130_15_121"/>
            <p:cNvSpPr txBox="1"/>
            <p:nvPr/>
          </p:nvSpPr>
          <p:spPr>
            <a:xfrm>
              <a:off x="17" y="7182937"/>
              <a:ext cx="16411800" cy="21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사용자 점수를 기록할 Database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MySQL C API 사용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파</a:t>
              </a: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일 I/O &gt; DB I/O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221" name="Google Shape;221;g2c56d626130_15_121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222" name="Google Shape;222;g2c56d626130_15_121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g2c56d626130_15_121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4" name="Google Shape;224;g2c56d626130_15_121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g2c56d626130_15_121"/>
          <p:cNvSpPr/>
          <p:nvPr/>
        </p:nvSpPr>
        <p:spPr>
          <a:xfrm>
            <a:off x="13958225" y="957276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2c56d626130_15_121"/>
          <p:cNvSpPr/>
          <p:nvPr/>
        </p:nvSpPr>
        <p:spPr>
          <a:xfrm>
            <a:off x="1028699" y="2762400"/>
            <a:ext cx="3800100" cy="29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2c56d626130_15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25" y="1610000"/>
            <a:ext cx="5056573" cy="505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g2c56d626130_15_61"/>
          <p:cNvGrpSpPr/>
          <p:nvPr/>
        </p:nvGrpSpPr>
        <p:grpSpPr>
          <a:xfrm>
            <a:off x="1028700" y="957263"/>
            <a:ext cx="12308863" cy="6492741"/>
            <a:chOff x="0" y="-95250"/>
            <a:chExt cx="16411817" cy="8656987"/>
          </a:xfrm>
        </p:grpSpPr>
        <p:sp>
          <p:nvSpPr>
            <p:cNvPr id="233" name="Google Shape;233;g2c56d626130_15_61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C &amp; MySQL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234" name="Google Shape;234;g2c56d626130_15_61"/>
            <p:cNvSpPr txBox="1"/>
            <p:nvPr/>
          </p:nvSpPr>
          <p:spPr>
            <a:xfrm>
              <a:off x="17" y="7182937"/>
              <a:ext cx="164118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MySQL Server 접속 변수 (db.c)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Table 구</a:t>
              </a: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조(scheme) == 구조체 (db.h)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235" name="Google Shape;235;g2c56d626130_15_61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236" name="Google Shape;236;g2c56d626130_15_61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g2c56d626130_15_61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38" name="Google Shape;238;g2c56d626130_15_61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g2c56d626130_15_61"/>
          <p:cNvSpPr/>
          <p:nvPr/>
        </p:nvSpPr>
        <p:spPr>
          <a:xfrm>
            <a:off x="1028699" y="2762400"/>
            <a:ext cx="3800100" cy="29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c56d626130_15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25" y="1610000"/>
            <a:ext cx="5056573" cy="50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c56d626130_15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8770" y="1152425"/>
            <a:ext cx="8404550" cy="31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56d626130_15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8775" y="4520075"/>
            <a:ext cx="3942450" cy="4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g2c56d626130_15_152"/>
          <p:cNvGrpSpPr/>
          <p:nvPr/>
        </p:nvGrpSpPr>
        <p:grpSpPr>
          <a:xfrm>
            <a:off x="1028700" y="957263"/>
            <a:ext cx="12308863" cy="7095966"/>
            <a:chOff x="0" y="-95250"/>
            <a:chExt cx="16411817" cy="9461287"/>
          </a:xfrm>
        </p:grpSpPr>
        <p:sp>
          <p:nvSpPr>
            <p:cNvPr id="248" name="Google Shape;248;g2c56d626130_15_152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저장하기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249" name="Google Shape;249;g2c56d626130_15_152"/>
            <p:cNvSpPr txBox="1"/>
            <p:nvPr/>
          </p:nvSpPr>
          <p:spPr>
            <a:xfrm>
              <a:off x="17" y="7182937"/>
              <a:ext cx="16411800" cy="21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query 변수 생성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snprintf - 변수사용 query를 제작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mysql_query - 실행!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cxnSp>
        <p:nvCxnSpPr>
          <p:cNvPr id="250" name="Google Shape;250;g2c56d626130_15_152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g2c56d626130_15_152"/>
          <p:cNvSpPr/>
          <p:nvPr/>
        </p:nvSpPr>
        <p:spPr>
          <a:xfrm>
            <a:off x="1028699" y="2762400"/>
            <a:ext cx="3800100" cy="29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2c56d626130_15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5" y="1610000"/>
            <a:ext cx="5056573" cy="50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c56d626130_15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850" y="957275"/>
            <a:ext cx="8896351" cy="85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g2c56d626130_15_167"/>
          <p:cNvGrpSpPr/>
          <p:nvPr/>
        </p:nvGrpSpPr>
        <p:grpSpPr>
          <a:xfrm>
            <a:off x="1028700" y="957263"/>
            <a:ext cx="12308863" cy="6492741"/>
            <a:chOff x="0" y="-95250"/>
            <a:chExt cx="16411817" cy="8656987"/>
          </a:xfrm>
        </p:grpSpPr>
        <p:sp>
          <p:nvSpPr>
            <p:cNvPr id="259" name="Google Shape;259;g2c56d626130_15_167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읽어오기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260" name="Google Shape;260;g2c56d626130_15_167"/>
            <p:cNvSpPr txBox="1"/>
            <p:nvPr/>
          </p:nvSpPr>
          <p:spPr>
            <a:xfrm>
              <a:off x="17" y="7182937"/>
              <a:ext cx="164118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snprintf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RESULT 구조체 변환, 출력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261" name="Google Shape;261;g2c56d626130_15_167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262" name="Google Shape;262;g2c56d626130_15_167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g2c56d626130_15_167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64" name="Google Shape;264;g2c56d626130_15_167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g2c56d626130_15_167"/>
          <p:cNvSpPr/>
          <p:nvPr/>
        </p:nvSpPr>
        <p:spPr>
          <a:xfrm>
            <a:off x="1028699" y="2762400"/>
            <a:ext cx="3800100" cy="296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c56d626130_15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25" y="1610000"/>
            <a:ext cx="5056573" cy="50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c56d626130_15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4825" y="1879800"/>
            <a:ext cx="9001025" cy="63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56d626130_12_7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3" name="Google Shape;273;g2c56d626130_12_7"/>
          <p:cNvGrpSpPr/>
          <p:nvPr/>
        </p:nvGrpSpPr>
        <p:grpSpPr>
          <a:xfrm>
            <a:off x="1028700" y="957263"/>
            <a:ext cx="12308850" cy="8210291"/>
            <a:chOff x="0" y="-95250"/>
            <a:chExt cx="16411800" cy="10947054"/>
          </a:xfrm>
        </p:grpSpPr>
        <p:sp>
          <p:nvSpPr>
            <p:cNvPr id="274" name="Google Shape;274;g2c56d626130_12_7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 &amp; 해결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275" name="Google Shape;275;g2c56d626130_12_7"/>
            <p:cNvSpPr txBox="1"/>
            <p:nvPr/>
          </p:nvSpPr>
          <p:spPr>
            <a:xfrm>
              <a:off x="0" y="2234304"/>
              <a:ext cx="16411800" cy="86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 뭐 부터 해야되지? (막막 ㅠㅠ)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=&gt; 브레인 스토밍, 원하는 기능 구체화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누구에게 어떤 역할이 적합하지?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=&gt; 팀원간의 사전지식을 공유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어떻게 역할을 나누어야할까?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=&gt; 구현 기능을 대략적이라도…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=&gt; 난이도 예측!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276" name="Google Shape;276;g2c56d626130_12_7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277" name="Google Shape;277;g2c56d626130_12_7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g2c56d626130_12_7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79" name="Google Shape;279;g2c56d626130_12_7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g2c56d626130_12_7"/>
          <p:cNvSpPr/>
          <p:nvPr/>
        </p:nvSpPr>
        <p:spPr>
          <a:xfrm>
            <a:off x="13958182" y="1072235"/>
            <a:ext cx="3103617" cy="3060944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2c56d626130_12_7"/>
          <p:cNvSpPr/>
          <p:nvPr/>
        </p:nvSpPr>
        <p:spPr>
          <a:xfrm>
            <a:off x="9925173" y="4475153"/>
            <a:ext cx="3173509" cy="2235642"/>
          </a:xfrm>
          <a:custGeom>
            <a:rect b="b" l="l" r="r" t="t"/>
            <a:pathLst>
              <a:path extrusionOk="0" h="1781388" w="2639093">
                <a:moveTo>
                  <a:pt x="0" y="0"/>
                </a:moveTo>
                <a:lnTo>
                  <a:pt x="2639093" y="0"/>
                </a:lnTo>
                <a:lnTo>
                  <a:pt x="2639093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g2c56d626130_12_7"/>
          <p:cNvSpPr/>
          <p:nvPr/>
        </p:nvSpPr>
        <p:spPr>
          <a:xfrm>
            <a:off x="9816072" y="7117527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g2c56d626130_15_182"/>
          <p:cNvGrpSpPr/>
          <p:nvPr/>
        </p:nvGrpSpPr>
        <p:grpSpPr>
          <a:xfrm>
            <a:off x="7705075" y="3878777"/>
            <a:ext cx="3523244" cy="1706762"/>
            <a:chOff x="0" y="-47625"/>
            <a:chExt cx="812800" cy="393744"/>
          </a:xfrm>
        </p:grpSpPr>
        <p:sp>
          <p:nvSpPr>
            <p:cNvPr id="288" name="Google Shape;288;g2c56d626130_15_182"/>
            <p:cNvSpPr/>
            <p:nvPr/>
          </p:nvSpPr>
          <p:spPr>
            <a:xfrm>
              <a:off x="0" y="0"/>
              <a:ext cx="812800" cy="346119"/>
            </a:xfrm>
            <a:custGeom>
              <a:rect b="b" l="l" r="r" t="t"/>
              <a:pathLst>
                <a:path extrusionOk="0" h="346119" w="812800">
                  <a:moveTo>
                    <a:pt x="57132" y="0"/>
                  </a:moveTo>
                  <a:lnTo>
                    <a:pt x="755668" y="0"/>
                  </a:lnTo>
                  <a:cubicBezTo>
                    <a:pt x="787221" y="0"/>
                    <a:pt x="812800" y="25579"/>
                    <a:pt x="812800" y="57132"/>
                  </a:cubicBezTo>
                  <a:lnTo>
                    <a:pt x="812800" y="288987"/>
                  </a:lnTo>
                  <a:cubicBezTo>
                    <a:pt x="812800" y="320541"/>
                    <a:pt x="787221" y="346119"/>
                    <a:pt x="755668" y="346119"/>
                  </a:cubicBezTo>
                  <a:lnTo>
                    <a:pt x="57132" y="346119"/>
                  </a:lnTo>
                  <a:cubicBezTo>
                    <a:pt x="41980" y="346119"/>
                    <a:pt x="27448" y="340100"/>
                    <a:pt x="16734" y="329386"/>
                  </a:cubicBezTo>
                  <a:cubicBezTo>
                    <a:pt x="6019" y="318671"/>
                    <a:pt x="0" y="304140"/>
                    <a:pt x="0" y="288987"/>
                  </a:cubicBezTo>
                  <a:lnTo>
                    <a:pt x="0" y="57132"/>
                  </a:lnTo>
                  <a:cubicBezTo>
                    <a:pt x="0" y="25579"/>
                    <a:pt x="25579" y="0"/>
                    <a:pt x="57132" y="0"/>
                  </a:cubicBezTo>
                  <a:close/>
                </a:path>
              </a:pathLst>
            </a:custGeom>
            <a:solidFill>
              <a:srgbClr val="6D85FF"/>
            </a:solidFill>
            <a:ln cap="rnd" cmpd="sng" w="9525">
              <a:solidFill>
                <a:srgbClr val="8B6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2c56d626130_15_182"/>
            <p:cNvSpPr txBox="1"/>
            <p:nvPr/>
          </p:nvSpPr>
          <p:spPr>
            <a:xfrm>
              <a:off x="0" y="-47625"/>
              <a:ext cx="812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g2c56d626130_15_182"/>
          <p:cNvGrpSpPr/>
          <p:nvPr/>
        </p:nvGrpSpPr>
        <p:grpSpPr>
          <a:xfrm>
            <a:off x="14347451" y="630707"/>
            <a:ext cx="2315737" cy="1010593"/>
            <a:chOff x="0" y="-47625"/>
            <a:chExt cx="1131007" cy="493574"/>
          </a:xfrm>
        </p:grpSpPr>
        <p:sp>
          <p:nvSpPr>
            <p:cNvPr id="291" name="Google Shape;291;g2c56d626130_15_182"/>
            <p:cNvSpPr/>
            <p:nvPr/>
          </p:nvSpPr>
          <p:spPr>
            <a:xfrm>
              <a:off x="0" y="0"/>
              <a:ext cx="1131007" cy="445949"/>
            </a:xfrm>
            <a:custGeom>
              <a:rect b="b" l="l" r="r" t="t"/>
              <a:pathLst>
                <a:path extrusionOk="0" h="445949" w="1131007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8B6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2c56d626130_15_182"/>
            <p:cNvSpPr txBox="1"/>
            <p:nvPr/>
          </p:nvSpPr>
          <p:spPr>
            <a:xfrm>
              <a:off x="0" y="-47625"/>
              <a:ext cx="11310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g2c56d626130_15_182"/>
          <p:cNvGrpSpPr/>
          <p:nvPr/>
        </p:nvGrpSpPr>
        <p:grpSpPr>
          <a:xfrm>
            <a:off x="12250617" y="4315205"/>
            <a:ext cx="2314078" cy="1010593"/>
            <a:chOff x="0" y="-47625"/>
            <a:chExt cx="1130197" cy="493574"/>
          </a:xfrm>
        </p:grpSpPr>
        <p:sp>
          <p:nvSpPr>
            <p:cNvPr id="294" name="Google Shape;294;g2c56d626130_15_182"/>
            <p:cNvSpPr/>
            <p:nvPr/>
          </p:nvSpPr>
          <p:spPr>
            <a:xfrm>
              <a:off x="0" y="0"/>
              <a:ext cx="1130197" cy="445949"/>
            </a:xfrm>
            <a:custGeom>
              <a:rect b="b" l="l" r="r" t="t"/>
              <a:pathLst>
                <a:path extrusionOk="0" h="445949" w="1130197">
                  <a:moveTo>
                    <a:pt x="86986" y="0"/>
                  </a:moveTo>
                  <a:lnTo>
                    <a:pt x="1043211" y="0"/>
                  </a:lnTo>
                  <a:cubicBezTo>
                    <a:pt x="1091252" y="0"/>
                    <a:pt x="1130197" y="38945"/>
                    <a:pt x="1130197" y="86986"/>
                  </a:cubicBezTo>
                  <a:lnTo>
                    <a:pt x="1130197" y="358963"/>
                  </a:lnTo>
                  <a:cubicBezTo>
                    <a:pt x="1130197" y="407004"/>
                    <a:pt x="1091252" y="445949"/>
                    <a:pt x="1043211" y="445949"/>
                  </a:cubicBezTo>
                  <a:lnTo>
                    <a:pt x="86986" y="445949"/>
                  </a:lnTo>
                  <a:cubicBezTo>
                    <a:pt x="63916" y="445949"/>
                    <a:pt x="41791" y="436785"/>
                    <a:pt x="25478" y="420471"/>
                  </a:cubicBezTo>
                  <a:cubicBezTo>
                    <a:pt x="9165" y="404158"/>
                    <a:pt x="0" y="382033"/>
                    <a:pt x="0" y="358963"/>
                  </a:cubicBezTo>
                  <a:lnTo>
                    <a:pt x="0" y="86986"/>
                  </a:lnTo>
                  <a:cubicBezTo>
                    <a:pt x="0" y="63916"/>
                    <a:pt x="9165" y="41791"/>
                    <a:pt x="25478" y="25478"/>
                  </a:cubicBezTo>
                  <a:cubicBezTo>
                    <a:pt x="41791" y="9165"/>
                    <a:pt x="63916" y="0"/>
                    <a:pt x="86986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8B6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g2c56d626130_15_182"/>
            <p:cNvSpPr txBox="1"/>
            <p:nvPr/>
          </p:nvSpPr>
          <p:spPr>
            <a:xfrm>
              <a:off x="0" y="-47625"/>
              <a:ext cx="11301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6" name="Google Shape;296;g2c56d626130_15_182"/>
          <p:cNvCxnSpPr/>
          <p:nvPr/>
        </p:nvCxnSpPr>
        <p:spPr>
          <a:xfrm flipH="1">
            <a:off x="6685975" y="4835377"/>
            <a:ext cx="1019100" cy="339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g2c56d626130_15_182"/>
          <p:cNvCxnSpPr/>
          <p:nvPr/>
        </p:nvCxnSpPr>
        <p:spPr>
          <a:xfrm flipH="1" rot="10800000">
            <a:off x="9466692" y="3573417"/>
            <a:ext cx="300" cy="5118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g2c56d626130_15_182"/>
          <p:cNvCxnSpPr/>
          <p:nvPr/>
        </p:nvCxnSpPr>
        <p:spPr>
          <a:xfrm>
            <a:off x="9466692" y="5585537"/>
            <a:ext cx="0" cy="4470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g2c56d626130_15_182"/>
          <p:cNvCxnSpPr/>
          <p:nvPr/>
        </p:nvCxnSpPr>
        <p:spPr>
          <a:xfrm flipH="1" rot="10800000">
            <a:off x="10624738" y="3107152"/>
            <a:ext cx="696600" cy="96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0" name="Google Shape;300;g2c56d626130_15_182"/>
          <p:cNvGrpSpPr/>
          <p:nvPr/>
        </p:nvGrpSpPr>
        <p:grpSpPr>
          <a:xfrm>
            <a:off x="11305374" y="1197888"/>
            <a:ext cx="2285170" cy="1010593"/>
            <a:chOff x="0" y="-47625"/>
            <a:chExt cx="1116078" cy="493574"/>
          </a:xfrm>
        </p:grpSpPr>
        <p:sp>
          <p:nvSpPr>
            <p:cNvPr id="301" name="Google Shape;301;g2c56d626130_15_182"/>
            <p:cNvSpPr/>
            <p:nvPr/>
          </p:nvSpPr>
          <p:spPr>
            <a:xfrm>
              <a:off x="0" y="0"/>
              <a:ext cx="1116078" cy="445949"/>
            </a:xfrm>
            <a:custGeom>
              <a:rect b="b" l="l" r="r" t="t"/>
              <a:pathLst>
                <a:path extrusionOk="0" h="445949" w="1116078">
                  <a:moveTo>
                    <a:pt x="88087" y="0"/>
                  </a:moveTo>
                  <a:lnTo>
                    <a:pt x="1027992" y="0"/>
                  </a:lnTo>
                  <a:cubicBezTo>
                    <a:pt x="1051354" y="0"/>
                    <a:pt x="1073759" y="9281"/>
                    <a:pt x="1090278" y="25800"/>
                  </a:cubicBezTo>
                  <a:cubicBezTo>
                    <a:pt x="1106798" y="42319"/>
                    <a:pt x="1116078" y="64725"/>
                    <a:pt x="1116078" y="88087"/>
                  </a:cubicBezTo>
                  <a:lnTo>
                    <a:pt x="1116078" y="357862"/>
                  </a:lnTo>
                  <a:cubicBezTo>
                    <a:pt x="1116078" y="406511"/>
                    <a:pt x="1076640" y="445949"/>
                    <a:pt x="1027992" y="445949"/>
                  </a:cubicBezTo>
                  <a:lnTo>
                    <a:pt x="88087" y="445949"/>
                  </a:lnTo>
                  <a:cubicBezTo>
                    <a:pt x="64725" y="445949"/>
                    <a:pt x="42319" y="436669"/>
                    <a:pt x="25800" y="420149"/>
                  </a:cubicBezTo>
                  <a:cubicBezTo>
                    <a:pt x="9281" y="403630"/>
                    <a:pt x="0" y="381224"/>
                    <a:pt x="0" y="357862"/>
                  </a:cubicBezTo>
                  <a:lnTo>
                    <a:pt x="0" y="88087"/>
                  </a:lnTo>
                  <a:cubicBezTo>
                    <a:pt x="0" y="64725"/>
                    <a:pt x="9281" y="42319"/>
                    <a:pt x="25800" y="25800"/>
                  </a:cubicBezTo>
                  <a:cubicBezTo>
                    <a:pt x="42319" y="9281"/>
                    <a:pt x="64725" y="0"/>
                    <a:pt x="88087" y="0"/>
                  </a:cubicBezTo>
                  <a:close/>
                </a:path>
              </a:pathLst>
            </a:custGeom>
            <a:solidFill>
              <a:srgbClr val="6D85FF"/>
            </a:solidFill>
            <a:ln cap="rnd" cmpd="sng" w="9525">
              <a:solidFill>
                <a:srgbClr val="8B6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2c56d626130_15_182"/>
            <p:cNvSpPr txBox="1"/>
            <p:nvPr/>
          </p:nvSpPr>
          <p:spPr>
            <a:xfrm>
              <a:off x="0" y="-47625"/>
              <a:ext cx="11160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g2c56d626130_15_182"/>
          <p:cNvGrpSpPr/>
          <p:nvPr/>
        </p:nvGrpSpPr>
        <p:grpSpPr>
          <a:xfrm>
            <a:off x="14372227" y="2819878"/>
            <a:ext cx="2183659" cy="1010593"/>
            <a:chOff x="0" y="-47625"/>
            <a:chExt cx="1066500" cy="493574"/>
          </a:xfrm>
        </p:grpSpPr>
        <p:sp>
          <p:nvSpPr>
            <p:cNvPr id="304" name="Google Shape;304;g2c56d626130_15_182"/>
            <p:cNvSpPr/>
            <p:nvPr/>
          </p:nvSpPr>
          <p:spPr>
            <a:xfrm>
              <a:off x="0" y="0"/>
              <a:ext cx="1066469" cy="445949"/>
            </a:xfrm>
            <a:custGeom>
              <a:rect b="b" l="l" r="r" t="t"/>
              <a:pathLst>
                <a:path extrusionOk="0" h="445949" w="1066469">
                  <a:moveTo>
                    <a:pt x="92184" y="0"/>
                  </a:moveTo>
                  <a:lnTo>
                    <a:pt x="974285" y="0"/>
                  </a:lnTo>
                  <a:cubicBezTo>
                    <a:pt x="998734" y="0"/>
                    <a:pt x="1022181" y="9712"/>
                    <a:pt x="1039469" y="27000"/>
                  </a:cubicBezTo>
                  <a:cubicBezTo>
                    <a:pt x="1056757" y="44288"/>
                    <a:pt x="1066469" y="67735"/>
                    <a:pt x="1066469" y="92184"/>
                  </a:cubicBezTo>
                  <a:lnTo>
                    <a:pt x="1066469" y="353765"/>
                  </a:lnTo>
                  <a:cubicBezTo>
                    <a:pt x="1066469" y="378214"/>
                    <a:pt x="1056757" y="401661"/>
                    <a:pt x="1039469" y="418949"/>
                  </a:cubicBezTo>
                  <a:cubicBezTo>
                    <a:pt x="1022181" y="436237"/>
                    <a:pt x="998734" y="445949"/>
                    <a:pt x="974285" y="445949"/>
                  </a:cubicBezTo>
                  <a:lnTo>
                    <a:pt x="92184" y="445949"/>
                  </a:lnTo>
                  <a:cubicBezTo>
                    <a:pt x="67735" y="445949"/>
                    <a:pt x="44288" y="436237"/>
                    <a:pt x="27000" y="418949"/>
                  </a:cubicBezTo>
                  <a:cubicBezTo>
                    <a:pt x="9712" y="401661"/>
                    <a:pt x="0" y="378214"/>
                    <a:pt x="0" y="353765"/>
                  </a:cubicBezTo>
                  <a:lnTo>
                    <a:pt x="0" y="92184"/>
                  </a:lnTo>
                  <a:cubicBezTo>
                    <a:pt x="0" y="67735"/>
                    <a:pt x="9712" y="44288"/>
                    <a:pt x="27000" y="27000"/>
                  </a:cubicBezTo>
                  <a:cubicBezTo>
                    <a:pt x="44288" y="9712"/>
                    <a:pt x="67735" y="0"/>
                    <a:pt x="92184" y="0"/>
                  </a:cubicBezTo>
                  <a:close/>
                </a:path>
              </a:pathLst>
            </a:custGeom>
            <a:solidFill>
              <a:srgbClr val="6D85FF"/>
            </a:solidFill>
            <a:ln cap="rnd" cmpd="sng" w="9525">
              <a:solidFill>
                <a:srgbClr val="8B6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2c56d626130_15_182"/>
            <p:cNvSpPr txBox="1"/>
            <p:nvPr/>
          </p:nvSpPr>
          <p:spPr>
            <a:xfrm>
              <a:off x="0" y="-47625"/>
              <a:ext cx="10665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6" name="Google Shape;306;g2c56d626130_15_182"/>
          <p:cNvCxnSpPr/>
          <p:nvPr/>
        </p:nvCxnSpPr>
        <p:spPr>
          <a:xfrm rot="10800000">
            <a:off x="7683342" y="6488988"/>
            <a:ext cx="625500" cy="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g2c56d626130_15_182"/>
          <p:cNvCxnSpPr/>
          <p:nvPr/>
        </p:nvCxnSpPr>
        <p:spPr>
          <a:xfrm>
            <a:off x="9466692" y="6945521"/>
            <a:ext cx="0" cy="6207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g2c56d626130_15_182"/>
          <p:cNvCxnSpPr/>
          <p:nvPr/>
        </p:nvCxnSpPr>
        <p:spPr>
          <a:xfrm flipH="1">
            <a:off x="4258496" y="6488988"/>
            <a:ext cx="1152600" cy="1143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" name="Google Shape;309;g2c56d626130_15_182"/>
          <p:cNvCxnSpPr/>
          <p:nvPr/>
        </p:nvCxnSpPr>
        <p:spPr>
          <a:xfrm flipH="1">
            <a:off x="6537625" y="6945521"/>
            <a:ext cx="9600" cy="10719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0" name="Google Shape;310;g2c56d626130_15_182"/>
          <p:cNvCxnSpPr/>
          <p:nvPr/>
        </p:nvCxnSpPr>
        <p:spPr>
          <a:xfrm rot="10800000">
            <a:off x="9466288" y="2040419"/>
            <a:ext cx="600" cy="6198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1" name="Google Shape;311;g2c56d626130_15_182"/>
          <p:cNvCxnSpPr/>
          <p:nvPr/>
        </p:nvCxnSpPr>
        <p:spPr>
          <a:xfrm rot="10800000">
            <a:off x="12447866" y="2208423"/>
            <a:ext cx="9600" cy="4422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g2c56d626130_15_182"/>
          <p:cNvCxnSpPr/>
          <p:nvPr/>
        </p:nvCxnSpPr>
        <p:spPr>
          <a:xfrm>
            <a:off x="13593595" y="3107156"/>
            <a:ext cx="778500" cy="2667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3" name="Google Shape;313;g2c56d626130_15_182"/>
          <p:cNvCxnSpPr/>
          <p:nvPr/>
        </p:nvCxnSpPr>
        <p:spPr>
          <a:xfrm>
            <a:off x="11228309" y="4835377"/>
            <a:ext cx="1022400" cy="33900"/>
          </a:xfrm>
          <a:prstGeom prst="straightConnector1">
            <a:avLst/>
          </a:prstGeom>
          <a:noFill/>
          <a:ln cap="rnd" cmpd="sng" w="19050">
            <a:solidFill>
              <a:srgbClr val="8B62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g2c56d626130_15_182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g2c56d626130_15_182"/>
          <p:cNvSpPr txBox="1"/>
          <p:nvPr/>
        </p:nvSpPr>
        <p:spPr>
          <a:xfrm>
            <a:off x="974175" y="817750"/>
            <a:ext cx="5177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More?</a:t>
            </a:r>
            <a:endParaRPr sz="4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16" name="Google Shape;316;g2c56d626130_15_182"/>
          <p:cNvSpPr/>
          <p:nvPr/>
        </p:nvSpPr>
        <p:spPr>
          <a:xfrm>
            <a:off x="13982911" y="6570559"/>
            <a:ext cx="3044839" cy="1960770"/>
          </a:xfrm>
          <a:custGeom>
            <a:rect b="b" l="l" r="r" t="t"/>
            <a:pathLst>
              <a:path extrusionOk="0" h="1479268" w="2297125">
                <a:moveTo>
                  <a:pt x="76277" y="0"/>
                </a:moveTo>
                <a:lnTo>
                  <a:pt x="2220848" y="0"/>
                </a:lnTo>
                <a:cubicBezTo>
                  <a:pt x="2241078" y="0"/>
                  <a:pt x="2260479" y="8036"/>
                  <a:pt x="2274784" y="22341"/>
                </a:cubicBezTo>
                <a:cubicBezTo>
                  <a:pt x="2289089" y="36646"/>
                  <a:pt x="2297125" y="56047"/>
                  <a:pt x="2297125" y="76277"/>
                </a:cubicBezTo>
                <a:lnTo>
                  <a:pt x="2297125" y="1402991"/>
                </a:lnTo>
                <a:cubicBezTo>
                  <a:pt x="2297125" y="1445118"/>
                  <a:pt x="2262975" y="1479268"/>
                  <a:pt x="2220848" y="1479268"/>
                </a:cubicBezTo>
                <a:lnTo>
                  <a:pt x="76277" y="1479268"/>
                </a:lnTo>
                <a:cubicBezTo>
                  <a:pt x="56047" y="1479268"/>
                  <a:pt x="36646" y="1471232"/>
                  <a:pt x="22341" y="1456927"/>
                </a:cubicBezTo>
                <a:cubicBezTo>
                  <a:pt x="8036" y="1442622"/>
                  <a:pt x="0" y="1423221"/>
                  <a:pt x="0" y="1402991"/>
                </a:cubicBezTo>
                <a:lnTo>
                  <a:pt x="0" y="76277"/>
                </a:lnTo>
                <a:cubicBezTo>
                  <a:pt x="0" y="56047"/>
                  <a:pt x="8036" y="36646"/>
                  <a:pt x="22341" y="22341"/>
                </a:cubicBezTo>
                <a:cubicBezTo>
                  <a:pt x="36646" y="8036"/>
                  <a:pt x="56047" y="0"/>
                  <a:pt x="762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c56d626130_15_182"/>
          <p:cNvSpPr txBox="1"/>
          <p:nvPr/>
        </p:nvSpPr>
        <p:spPr>
          <a:xfrm>
            <a:off x="1041025" y="3056191"/>
            <a:ext cx="12309000" cy="5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 </a:t>
            </a:r>
            <a:r>
              <a:rPr lang="en-US" sz="51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포인트 전용</a:t>
            </a:r>
            <a:r>
              <a:rPr lang="en-US" sz="51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 상점 </a:t>
            </a:r>
            <a:endParaRPr sz="51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457200" lvl="0" marL="13716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멀</a:t>
            </a:r>
            <a:r>
              <a:rPr lang="en-US" sz="51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티 플레이</a:t>
            </a:r>
            <a:endParaRPr sz="51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이어하기</a:t>
            </a:r>
            <a:endParaRPr sz="51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56d626130_5_104"/>
          <p:cNvSpPr/>
          <p:nvPr/>
        </p:nvSpPr>
        <p:spPr>
          <a:xfrm>
            <a:off x="13515875" y="1482426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g2c56d626130_5_104"/>
          <p:cNvSpPr/>
          <p:nvPr/>
        </p:nvSpPr>
        <p:spPr>
          <a:xfrm>
            <a:off x="13723484" y="350030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4" name="Google Shape;324;g2c56d626130_5_104"/>
          <p:cNvGrpSpPr/>
          <p:nvPr/>
        </p:nvGrpSpPr>
        <p:grpSpPr>
          <a:xfrm>
            <a:off x="1028700" y="957275"/>
            <a:ext cx="8978107" cy="5918735"/>
            <a:chOff x="0" y="-95250"/>
            <a:chExt cx="17013657" cy="7891646"/>
          </a:xfrm>
        </p:grpSpPr>
        <p:sp>
          <p:nvSpPr>
            <p:cNvPr id="325" name="Google Shape;325;g2c56d626130_5_104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테트리스 색상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26" name="Google Shape;326;g2c56d626130_5_104"/>
            <p:cNvSpPr txBox="1"/>
            <p:nvPr/>
          </p:nvSpPr>
          <p:spPr>
            <a:xfrm>
              <a:off x="601857" y="3200396"/>
              <a:ext cx="16411800" cy="45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Char char="●"/>
              </a:pPr>
              <a:r>
                <a:rPr b="1" lang="en-US" sz="2799">
                  <a:solidFill>
                    <a:srgbClr val="FFFFFF"/>
                  </a:solidFill>
                </a:rPr>
                <a:t>테트리스 색상 코드 작성</a:t>
              </a:r>
              <a:endParaRPr b="1" sz="2799">
                <a:solidFill>
                  <a:srgbClr val="FFFFFF"/>
                </a:solidFill>
              </a:endParaRPr>
            </a:p>
            <a:p>
              <a:pPr indent="0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99">
                <a:solidFill>
                  <a:srgbClr val="FFFFFF"/>
                </a:solidFill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Char char="●"/>
              </a:pPr>
              <a:r>
                <a:rPr b="1" lang="en-US" sz="2799">
                  <a:solidFill>
                    <a:srgbClr val="FFFFFF"/>
                  </a:solidFill>
                </a:rPr>
                <a:t>블럭 마다 7 가지 색으로 랜덤으로 실행하기</a:t>
              </a:r>
              <a:endParaRPr b="1" sz="2799">
                <a:solidFill>
                  <a:srgbClr val="FFFFFF"/>
                </a:solidFill>
              </a:endParaRPr>
            </a:p>
            <a:p>
              <a:pPr indent="0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99">
                <a:solidFill>
                  <a:srgbClr val="FFFFFF"/>
                </a:solidFill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Char char="●"/>
              </a:pPr>
              <a:r>
                <a:rPr b="1" lang="en-US" sz="2799">
                  <a:solidFill>
                    <a:srgbClr val="FFFFFF"/>
                  </a:solidFill>
                </a:rPr>
                <a:t>기술서 &amp; 계획서 작성</a:t>
              </a:r>
              <a:endParaRPr b="1" sz="2799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99">
                <a:solidFill>
                  <a:srgbClr val="FFFFFF"/>
                </a:solidFill>
              </a:endParaRPr>
            </a:p>
          </p:txBody>
        </p:sp>
      </p:grpSp>
      <p:cxnSp>
        <p:nvCxnSpPr>
          <p:cNvPr id="327" name="Google Shape;327;g2c56d626130_5_104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56d626130_11_125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g2c56d626130_11_125"/>
          <p:cNvSpPr/>
          <p:nvPr/>
        </p:nvSpPr>
        <p:spPr>
          <a:xfrm>
            <a:off x="414659" y="8871327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4" name="Google Shape;334;g2c56d626130_11_125"/>
          <p:cNvGrpSpPr/>
          <p:nvPr/>
        </p:nvGrpSpPr>
        <p:grpSpPr>
          <a:xfrm>
            <a:off x="769130" y="356640"/>
            <a:ext cx="11972411" cy="9481014"/>
            <a:chOff x="-329350" y="-965717"/>
            <a:chExt cx="16411805" cy="12710837"/>
          </a:xfrm>
        </p:grpSpPr>
        <p:sp>
          <p:nvSpPr>
            <p:cNvPr id="335" name="Google Shape;335;g2c56d626130_11_125"/>
            <p:cNvSpPr txBox="1"/>
            <p:nvPr/>
          </p:nvSpPr>
          <p:spPr>
            <a:xfrm>
              <a:off x="-329345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과정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36" name="Google Shape;336;g2c56d626130_11_125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pic>
        <p:nvPicPr>
          <p:cNvPr id="337" name="Google Shape;337;g2c56d626130_11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250" y="172350"/>
            <a:ext cx="6981125" cy="9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c56d626130_11_125"/>
          <p:cNvSpPr txBox="1"/>
          <p:nvPr/>
        </p:nvSpPr>
        <p:spPr>
          <a:xfrm>
            <a:off x="1632325" y="2642650"/>
            <a:ext cx="7232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display.tetris.H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56d626130_11_94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g2c56d626130_11_94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5" name="Google Shape;345;g2c56d626130_11_94"/>
          <p:cNvGrpSpPr/>
          <p:nvPr/>
        </p:nvGrpSpPr>
        <p:grpSpPr>
          <a:xfrm>
            <a:off x="322858" y="356640"/>
            <a:ext cx="12418680" cy="9481014"/>
            <a:chOff x="-941100" y="-965717"/>
            <a:chExt cx="17023550" cy="12710837"/>
          </a:xfrm>
        </p:grpSpPr>
        <p:sp>
          <p:nvSpPr>
            <p:cNvPr id="346" name="Google Shape;346;g2c56d626130_11_94"/>
            <p:cNvSpPr txBox="1"/>
            <p:nvPr/>
          </p:nvSpPr>
          <p:spPr>
            <a:xfrm>
              <a:off x="-941100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47" name="Google Shape;347;g2c56d626130_11_94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pic>
        <p:nvPicPr>
          <p:cNvPr id="348" name="Google Shape;348;g2c56d626130_11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525" y="2172426"/>
            <a:ext cx="14520000" cy="811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c56d626130_11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20375" y="0"/>
            <a:ext cx="1867626" cy="18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c56d626130_11_94"/>
          <p:cNvSpPr txBox="1"/>
          <p:nvPr/>
        </p:nvSpPr>
        <p:spPr>
          <a:xfrm>
            <a:off x="3584225" y="356650"/>
            <a:ext cx="7232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display.tetris.c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"/>
          <p:cNvCxnSpPr/>
          <p:nvPr/>
        </p:nvCxnSpPr>
        <p:spPr>
          <a:xfrm rot="-5400000">
            <a:off x="5383838" y="6654887"/>
            <a:ext cx="2802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"/>
          <p:cNvCxnSpPr/>
          <p:nvPr/>
        </p:nvCxnSpPr>
        <p:spPr>
          <a:xfrm rot="-5400000">
            <a:off x="13575137" y="6553487"/>
            <a:ext cx="2802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"/>
          <p:cNvSpPr/>
          <p:nvPr/>
        </p:nvSpPr>
        <p:spPr>
          <a:xfrm>
            <a:off x="15312587" y="2575974"/>
            <a:ext cx="2736096" cy="433235"/>
          </a:xfrm>
          <a:custGeom>
            <a:rect b="b" l="l" r="r" t="t"/>
            <a:pathLst>
              <a:path extrusionOk="0" h="931688" w="4717407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975225" y="2816700"/>
            <a:ext cx="2499139" cy="1403246"/>
            <a:chOff x="1434000" y="2816700"/>
            <a:chExt cx="2499139" cy="1403246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2072839" y="3589046"/>
              <a:ext cx="1860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lt1"/>
                  </a:solidFill>
                </a:rPr>
                <a:t>팀 소개</a:t>
              </a:r>
              <a:endParaRPr b="1" sz="3500">
                <a:solidFill>
                  <a:schemeClr val="lt1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34000" y="2816700"/>
              <a:ext cx="1275000" cy="6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01</a:t>
              </a:r>
              <a:endParaRPr b="1" sz="3000">
                <a:solidFill>
                  <a:schemeClr val="lt1"/>
                </a:solidFill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8147025" y="6084100"/>
            <a:ext cx="6667806" cy="1142375"/>
            <a:chOff x="8110725" y="5771300"/>
            <a:chExt cx="6667806" cy="1142375"/>
          </a:xfrm>
        </p:grpSpPr>
        <p:sp>
          <p:nvSpPr>
            <p:cNvPr id="103" name="Google Shape;103;p2"/>
            <p:cNvSpPr/>
            <p:nvPr/>
          </p:nvSpPr>
          <p:spPr>
            <a:xfrm>
              <a:off x="8110725" y="5771300"/>
              <a:ext cx="1275000" cy="6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000">
                  <a:solidFill>
                    <a:schemeClr val="lt1"/>
                  </a:solidFill>
                </a:rPr>
                <a:t>4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9178731" y="6282775"/>
              <a:ext cx="55998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lt1"/>
                  </a:solidFill>
                </a:rPr>
                <a:t>앞으로 해결할 과제</a:t>
              </a:r>
              <a:endParaRPr b="1" sz="3500">
                <a:solidFill>
                  <a:schemeClr val="lt1"/>
                </a:solidFill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2833375" y="2816700"/>
            <a:ext cx="3744450" cy="1198625"/>
            <a:chOff x="11783625" y="2496575"/>
            <a:chExt cx="3744450" cy="1198625"/>
          </a:xfrm>
        </p:grpSpPr>
        <p:sp>
          <p:nvSpPr>
            <p:cNvPr id="106" name="Google Shape;106;p2"/>
            <p:cNvSpPr/>
            <p:nvPr/>
          </p:nvSpPr>
          <p:spPr>
            <a:xfrm>
              <a:off x="11783625" y="2496575"/>
              <a:ext cx="2143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3000">
                  <a:solidFill>
                    <a:schemeClr val="lt1"/>
                  </a:solidFill>
                </a:rPr>
                <a:t>5</a:t>
              </a:r>
              <a:endParaRPr sz="3000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3130775" y="3064300"/>
              <a:ext cx="23973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lt1"/>
                  </a:solidFill>
                </a:rPr>
                <a:t>코드 리뷰</a:t>
              </a:r>
              <a:endParaRPr b="1" sz="3500">
                <a:solidFill>
                  <a:schemeClr val="lt1"/>
                </a:solidFill>
              </a:endParaRPr>
            </a:p>
          </p:txBody>
        </p:sp>
      </p:grpSp>
      <p:cxnSp>
        <p:nvCxnSpPr>
          <p:cNvPr id="108" name="Google Shape;108;p2"/>
          <p:cNvCxnSpPr/>
          <p:nvPr/>
        </p:nvCxnSpPr>
        <p:spPr>
          <a:xfrm>
            <a:off x="393600" y="5202719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4D9ACE">
                <a:alpha val="2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903529" y="714926"/>
            <a:ext cx="313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</a:t>
            </a:r>
            <a:endParaRPr sz="7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393600" y="5152025"/>
            <a:ext cx="1750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11" name="Google Shape;111;p2"/>
          <p:cNvCxnSpPr/>
          <p:nvPr/>
        </p:nvCxnSpPr>
        <p:spPr>
          <a:xfrm rot="-5400000">
            <a:off x="2774750" y="3699887"/>
            <a:ext cx="2802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"/>
          <p:cNvCxnSpPr/>
          <p:nvPr/>
        </p:nvCxnSpPr>
        <p:spPr>
          <a:xfrm rot="-5400000">
            <a:off x="10613487" y="3699887"/>
            <a:ext cx="28029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" name="Google Shape;113;p2"/>
          <p:cNvGrpSpPr/>
          <p:nvPr/>
        </p:nvGrpSpPr>
        <p:grpSpPr>
          <a:xfrm>
            <a:off x="5643388" y="2805150"/>
            <a:ext cx="6349863" cy="1210175"/>
            <a:chOff x="5643388" y="2805150"/>
            <a:chExt cx="6349863" cy="1210175"/>
          </a:xfrm>
        </p:grpSpPr>
        <p:sp>
          <p:nvSpPr>
            <p:cNvPr id="114" name="Google Shape;114;p2"/>
            <p:cNvSpPr/>
            <p:nvPr/>
          </p:nvSpPr>
          <p:spPr>
            <a:xfrm>
              <a:off x="5643388" y="2805150"/>
              <a:ext cx="8877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03</a:t>
              </a:r>
              <a:endParaRPr b="1" sz="3000">
                <a:solidFill>
                  <a:schemeClr val="lt1"/>
                </a:solidFill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6294750" y="3384425"/>
              <a:ext cx="56985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lt1"/>
                  </a:solidFill>
                </a:rPr>
                <a:t> 문제점 &amp; 해결과정</a:t>
              </a:r>
              <a:endParaRPr b="1" sz="3500">
                <a:solidFill>
                  <a:schemeClr val="lt1"/>
                </a:solidFill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2338450" y="5928275"/>
            <a:ext cx="3479000" cy="1403325"/>
            <a:chOff x="2970750" y="5833825"/>
            <a:chExt cx="3479000" cy="1403325"/>
          </a:xfrm>
        </p:grpSpPr>
        <p:sp>
          <p:nvSpPr>
            <p:cNvPr id="117" name="Google Shape;117;p2"/>
            <p:cNvSpPr/>
            <p:nvPr/>
          </p:nvSpPr>
          <p:spPr>
            <a:xfrm>
              <a:off x="2970750" y="5833825"/>
              <a:ext cx="1275000" cy="6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675050" y="6606250"/>
              <a:ext cx="27747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lt1"/>
                  </a:solidFill>
                </a:rPr>
                <a:t>게임소개</a:t>
              </a:r>
              <a:endParaRPr b="1" sz="3500">
                <a:solidFill>
                  <a:schemeClr val="lt1"/>
                </a:solidFill>
              </a:endParaRPr>
            </a:p>
          </p:txBody>
        </p:sp>
      </p:grpSp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9475" y="214378"/>
            <a:ext cx="2602327" cy="260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600" y="8107853"/>
            <a:ext cx="3478999" cy="18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39256" y="5400748"/>
            <a:ext cx="5457075" cy="54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56d626130_16_54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g2c56d626130_16_54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7" name="Google Shape;357;g2c56d626130_16_54"/>
          <p:cNvGrpSpPr/>
          <p:nvPr/>
        </p:nvGrpSpPr>
        <p:grpSpPr>
          <a:xfrm>
            <a:off x="322858" y="356640"/>
            <a:ext cx="12418680" cy="9481014"/>
            <a:chOff x="-941100" y="-965717"/>
            <a:chExt cx="17023550" cy="12710837"/>
          </a:xfrm>
        </p:grpSpPr>
        <p:sp>
          <p:nvSpPr>
            <p:cNvPr id="358" name="Google Shape;358;g2c56d626130_16_54"/>
            <p:cNvSpPr txBox="1"/>
            <p:nvPr/>
          </p:nvSpPr>
          <p:spPr>
            <a:xfrm>
              <a:off x="-941100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해결점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59" name="Google Shape;359;g2c56d626130_16_54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360" name="Google Shape;360;g2c56d626130_16_54"/>
          <p:cNvSpPr txBox="1"/>
          <p:nvPr/>
        </p:nvSpPr>
        <p:spPr>
          <a:xfrm>
            <a:off x="1210300" y="2166000"/>
            <a:ext cx="53679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2번째 문제점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7가지 색상 랜덤으로 출력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랜덤함수 7개사용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61" name="Google Shape;361;g2c56d626130_16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199" y="172352"/>
            <a:ext cx="7537069" cy="10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56d626130_11_134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2c56d626130_11_134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8" name="Google Shape;368;g2c56d626130_11_134"/>
          <p:cNvGrpSpPr/>
          <p:nvPr/>
        </p:nvGrpSpPr>
        <p:grpSpPr>
          <a:xfrm>
            <a:off x="322858" y="356640"/>
            <a:ext cx="12418680" cy="9481014"/>
            <a:chOff x="-941100" y="-965717"/>
            <a:chExt cx="17023550" cy="12710837"/>
          </a:xfrm>
        </p:grpSpPr>
        <p:sp>
          <p:nvSpPr>
            <p:cNvPr id="369" name="Google Shape;369;g2c56d626130_11_134"/>
            <p:cNvSpPr txBox="1"/>
            <p:nvPr/>
          </p:nvSpPr>
          <p:spPr>
            <a:xfrm>
              <a:off x="-941100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해결</a:t>
              </a: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점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70" name="Google Shape;370;g2c56d626130_11_134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pic>
        <p:nvPicPr>
          <p:cNvPr id="371" name="Google Shape;371;g2c56d626130_11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944" y="2272823"/>
            <a:ext cx="4774650" cy="7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c56d626130_11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600" y="336438"/>
            <a:ext cx="3391725" cy="961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56d626130_11_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91325" y="297700"/>
            <a:ext cx="3706000" cy="96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56d626130_11_1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97337" y="297700"/>
            <a:ext cx="4112025" cy="96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c56d626130_11_134"/>
          <p:cNvSpPr txBox="1"/>
          <p:nvPr/>
        </p:nvSpPr>
        <p:spPr>
          <a:xfrm>
            <a:off x="3584225" y="356650"/>
            <a:ext cx="44154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update.c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56d626130_16_41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g2c56d626130_16_41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2" name="Google Shape;382;g2c56d626130_16_41"/>
          <p:cNvGrpSpPr/>
          <p:nvPr/>
        </p:nvGrpSpPr>
        <p:grpSpPr>
          <a:xfrm>
            <a:off x="322858" y="356640"/>
            <a:ext cx="12418680" cy="9481014"/>
            <a:chOff x="-941100" y="-965717"/>
            <a:chExt cx="17023550" cy="12710837"/>
          </a:xfrm>
        </p:grpSpPr>
        <p:sp>
          <p:nvSpPr>
            <p:cNvPr id="383" name="Google Shape;383;g2c56d626130_16_41"/>
            <p:cNvSpPr txBox="1"/>
            <p:nvPr/>
          </p:nvSpPr>
          <p:spPr>
            <a:xfrm>
              <a:off x="-941100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해결점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84" name="Google Shape;384;g2c56d626130_16_41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385" name="Google Shape;385;g2c56d626130_16_41"/>
          <p:cNvSpPr txBox="1"/>
          <p:nvPr/>
        </p:nvSpPr>
        <p:spPr>
          <a:xfrm>
            <a:off x="3584225" y="356650"/>
            <a:ext cx="44154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update.c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86" name="Google Shape;386;g2c56d626130_16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000" y="1619651"/>
            <a:ext cx="9170124" cy="81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56d626130_16_31"/>
          <p:cNvSpPr/>
          <p:nvPr/>
        </p:nvSpPr>
        <p:spPr>
          <a:xfrm>
            <a:off x="322874" y="172350"/>
            <a:ext cx="3261361" cy="1878572"/>
          </a:xfrm>
          <a:custGeom>
            <a:rect b="b" l="l" r="r" t="t"/>
            <a:pathLst>
              <a:path extrusionOk="0" h="1555753" w="1577442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g2c56d626130_16_31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3" name="Google Shape;393;g2c56d626130_16_31"/>
          <p:cNvGrpSpPr/>
          <p:nvPr/>
        </p:nvGrpSpPr>
        <p:grpSpPr>
          <a:xfrm>
            <a:off x="322858" y="356640"/>
            <a:ext cx="12418680" cy="9481014"/>
            <a:chOff x="-941100" y="-965717"/>
            <a:chExt cx="17023550" cy="12710837"/>
          </a:xfrm>
        </p:grpSpPr>
        <p:sp>
          <p:nvSpPr>
            <p:cNvPr id="394" name="Google Shape;394;g2c56d626130_16_31"/>
            <p:cNvSpPr txBox="1"/>
            <p:nvPr/>
          </p:nvSpPr>
          <p:spPr>
            <a:xfrm>
              <a:off x="-941100" y="-965717"/>
              <a:ext cx="164118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문제점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395" name="Google Shape;395;g2c56d626130_16_31"/>
            <p:cNvSpPr txBox="1"/>
            <p:nvPr/>
          </p:nvSpPr>
          <p:spPr>
            <a:xfrm>
              <a:off x="-329350" y="11167621"/>
              <a:ext cx="16411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pic>
        <p:nvPicPr>
          <p:cNvPr id="396" name="Google Shape;396;g2c56d626130_16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0375" y="0"/>
            <a:ext cx="1867626" cy="18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c56d626130_16_31"/>
          <p:cNvSpPr txBox="1"/>
          <p:nvPr/>
        </p:nvSpPr>
        <p:spPr>
          <a:xfrm>
            <a:off x="3584225" y="356650"/>
            <a:ext cx="7232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display</a:t>
            </a: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.tetris.c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98" name="Google Shape;398;g2c56d626130_16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4425" y="1619651"/>
            <a:ext cx="11342075" cy="81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56d626130_11_106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2c56d626130_11_106"/>
          <p:cNvSpPr txBox="1"/>
          <p:nvPr/>
        </p:nvSpPr>
        <p:spPr>
          <a:xfrm>
            <a:off x="466000" y="37696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해결 후 출력</a:t>
            </a:r>
            <a:endParaRPr sz="8799">
              <a:solidFill>
                <a:srgbClr val="FFFF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05" name="Google Shape;405;g2c56d626130_1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25" y="571800"/>
            <a:ext cx="8599849" cy="9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c56d626130_7_69"/>
          <p:cNvGrpSpPr/>
          <p:nvPr/>
        </p:nvGrpSpPr>
        <p:grpSpPr>
          <a:xfrm>
            <a:off x="8134875" y="3967228"/>
            <a:ext cx="9124432" cy="5222914"/>
            <a:chOff x="0" y="-47625"/>
            <a:chExt cx="2065800" cy="1131358"/>
          </a:xfrm>
        </p:grpSpPr>
        <p:sp>
          <p:nvSpPr>
            <p:cNvPr id="411" name="Google Shape;411;g2c56d626130_7_69"/>
            <p:cNvSpPr/>
            <p:nvPr/>
          </p:nvSpPr>
          <p:spPr>
            <a:xfrm>
              <a:off x="0" y="0"/>
              <a:ext cx="2065740" cy="1083733"/>
            </a:xfrm>
            <a:custGeom>
              <a:rect b="b" l="l" r="r" t="t"/>
              <a:pathLst>
                <a:path extrusionOk="0" h="1083733" w="2065740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g2c56d626130_7_69"/>
            <p:cNvSpPr txBox="1"/>
            <p:nvPr/>
          </p:nvSpPr>
          <p:spPr>
            <a:xfrm>
              <a:off x="0" y="-47625"/>
              <a:ext cx="2065800" cy="11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g2c56d626130_7_69"/>
          <p:cNvSpPr/>
          <p:nvPr/>
        </p:nvSpPr>
        <p:spPr>
          <a:xfrm>
            <a:off x="13867584" y="3517877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4" name="Google Shape;414;g2c56d626130_7_69"/>
          <p:cNvGrpSpPr/>
          <p:nvPr/>
        </p:nvGrpSpPr>
        <p:grpSpPr>
          <a:xfrm>
            <a:off x="1028700" y="957263"/>
            <a:ext cx="12308850" cy="2789410"/>
            <a:chOff x="0" y="-95250"/>
            <a:chExt cx="16411800" cy="3719213"/>
          </a:xfrm>
        </p:grpSpPr>
        <p:sp>
          <p:nvSpPr>
            <p:cNvPr id="415" name="Google Shape;415;g2c56d626130_7_69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구현</a:t>
              </a: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 내용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416" name="Google Shape;416;g2c56d626130_7_69"/>
            <p:cNvSpPr txBox="1"/>
            <p:nvPr/>
          </p:nvSpPr>
          <p:spPr>
            <a:xfrm>
              <a:off x="0" y="2245163"/>
              <a:ext cx="164118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 테트리스 게임을 즐기고 난 후, </a:t>
              </a:r>
              <a:r>
                <a:rPr lang="en-US" sz="2799">
                  <a:solidFill>
                    <a:schemeClr val="lt1"/>
                  </a:solidFill>
                </a:rPr>
                <a:t>펫 획득</a:t>
              </a:r>
              <a:r>
                <a:rPr lang="en-US" sz="2799">
                  <a:solidFill>
                    <a:schemeClr val="lt1"/>
                  </a:solidFill>
                </a:rPr>
                <a:t> 화면으로 전환됩니다.</a:t>
              </a:r>
              <a:endParaRPr sz="2799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FFF"/>
                  </a:solidFill>
                </a:rPr>
                <a:t>테트리스 점수에 따라, 펫을  획득하는 기능을 구현하였습니다. </a:t>
              </a:r>
              <a:endParaRPr b="1"/>
            </a:p>
          </p:txBody>
        </p:sp>
      </p:grpSp>
      <p:sp>
        <p:nvSpPr>
          <p:cNvPr id="417" name="Google Shape;417;g2c56d626130_7_69"/>
          <p:cNvSpPr txBox="1"/>
          <p:nvPr/>
        </p:nvSpPr>
        <p:spPr>
          <a:xfrm>
            <a:off x="8271131" y="4362875"/>
            <a:ext cx="7140300" cy="4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구현 방법</a:t>
            </a:r>
            <a:endParaRPr b="1" sz="32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8923" lvl="1" marL="53974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Calibri"/>
              <a:buChar char="•"/>
            </a:pPr>
            <a:r>
              <a:rPr lang="en-US" sz="2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10가지의 기준을 만들어, 펫을 제작.</a:t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8923" lvl="1" marL="53974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Calibri"/>
              <a:buChar char="•"/>
            </a:pPr>
            <a:r>
              <a:rPr lang="en-US" sz="2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게임이 끝난 후, 자신의 게임 점수를 확인.</a:t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8923" lvl="1" marL="53974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Calibri"/>
              <a:buChar char="•"/>
            </a:pPr>
            <a:r>
              <a:rPr lang="en-US" sz="2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아스키 아트를 이용하여 펫 모양을 출력.</a:t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8923" lvl="1" marL="53974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Calibri"/>
              <a:buChar char="•"/>
            </a:pPr>
            <a:r>
              <a:rPr lang="en-US" sz="2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펫 획득 기능 구현.</a:t>
            </a:r>
            <a:endParaRPr sz="2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c56d626130_7_69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419" name="Google Shape;419;g2c56d626130_7_69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g2c56d626130_7_69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21" name="Google Shape;421;g2c56d626130_7_69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2" name="Google Shape;422;g2c56d626130_7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98" y="3885299"/>
            <a:ext cx="4605500" cy="5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c56d626130_7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39550" y="584575"/>
            <a:ext cx="3519750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56d626130_14_0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g2c56d626130_14_0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30" name="Google Shape;430;g2c56d626130_14_0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g2c56d626130_14_0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pic>
        <p:nvPicPr>
          <p:cNvPr id="432" name="Google Shape;432;g2c56d626130_1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5662" y="595250"/>
            <a:ext cx="4376763" cy="2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c56d626130_1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7387" y="6931200"/>
            <a:ext cx="6093325" cy="22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c56d626130_14_0"/>
          <p:cNvSpPr/>
          <p:nvPr/>
        </p:nvSpPr>
        <p:spPr>
          <a:xfrm rot="10063218">
            <a:off x="14656782" y="1372982"/>
            <a:ext cx="1369636" cy="622078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2c56d626130_14_0"/>
          <p:cNvSpPr txBox="1"/>
          <p:nvPr/>
        </p:nvSpPr>
        <p:spPr>
          <a:xfrm rot="4654063">
            <a:off x="13544077" y="4578158"/>
            <a:ext cx="4751825" cy="492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게임이 끝나면, 이름 출력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c56d626130_1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4"/>
            <a:ext cx="7768295" cy="9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c56d626130_14_0"/>
          <p:cNvSpPr/>
          <p:nvPr/>
        </p:nvSpPr>
        <p:spPr>
          <a:xfrm rot="-698680">
            <a:off x="6262663" y="2284567"/>
            <a:ext cx="5569225" cy="7033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point 값 전달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c56d626130_14_0"/>
          <p:cNvSpPr txBox="1"/>
          <p:nvPr/>
        </p:nvSpPr>
        <p:spPr>
          <a:xfrm>
            <a:off x="1848325" y="2374900"/>
            <a:ext cx="981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new라는 함수를 선언.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c56d626130_14_0"/>
          <p:cNvSpPr txBox="1"/>
          <p:nvPr/>
        </p:nvSpPr>
        <p:spPr>
          <a:xfrm>
            <a:off x="0" y="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펫 획득 </a:t>
            </a:r>
            <a:endParaRPr sz="3200">
              <a:solidFill>
                <a:schemeClr val="lt1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함수</a:t>
            </a: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 구현</a:t>
            </a: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.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c56d626130_7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5349" cy="9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c56d626130_7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3775" y="0"/>
            <a:ext cx="5939801" cy="9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c56d626130_7_111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g2c56d626130_7_111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48" name="Google Shape;448;g2c56d626130_7_111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" name="Google Shape;449;g2c56d626130_7_111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450" name="Google Shape;450;g2c56d626130_7_111"/>
          <p:cNvSpPr txBox="1"/>
          <p:nvPr/>
        </p:nvSpPr>
        <p:spPr>
          <a:xfrm>
            <a:off x="5468850" y="6117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6번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2c56d626130_7_111"/>
          <p:cNvSpPr txBox="1"/>
          <p:nvPr/>
        </p:nvSpPr>
        <p:spPr>
          <a:xfrm>
            <a:off x="5468850" y="22680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5번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c56d626130_7_111"/>
          <p:cNvSpPr txBox="1"/>
          <p:nvPr/>
        </p:nvSpPr>
        <p:spPr>
          <a:xfrm>
            <a:off x="5468850" y="39243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4번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c56d626130_7_111"/>
          <p:cNvSpPr txBox="1"/>
          <p:nvPr/>
        </p:nvSpPr>
        <p:spPr>
          <a:xfrm>
            <a:off x="5468850" y="51837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3번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c56d626130_7_111"/>
          <p:cNvSpPr txBox="1"/>
          <p:nvPr/>
        </p:nvSpPr>
        <p:spPr>
          <a:xfrm>
            <a:off x="5468850" y="64431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2번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c56d626130_7_111"/>
          <p:cNvSpPr txBox="1"/>
          <p:nvPr/>
        </p:nvSpPr>
        <p:spPr>
          <a:xfrm>
            <a:off x="5468850" y="77025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1번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c56d626130_7_111"/>
          <p:cNvSpPr txBox="1"/>
          <p:nvPr/>
        </p:nvSpPr>
        <p:spPr>
          <a:xfrm>
            <a:off x="15143575" y="72103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5번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c56d626130_7_111"/>
          <p:cNvSpPr txBox="1"/>
          <p:nvPr/>
        </p:nvSpPr>
        <p:spPr>
          <a:xfrm>
            <a:off x="15143575" y="4924375"/>
            <a:ext cx="299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8번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c56d626130_7_111"/>
          <p:cNvSpPr txBox="1"/>
          <p:nvPr/>
        </p:nvSpPr>
        <p:spPr>
          <a:xfrm>
            <a:off x="15253825" y="2943175"/>
            <a:ext cx="325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9번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c56d626130_7_111"/>
          <p:cNvSpPr txBox="1"/>
          <p:nvPr/>
        </p:nvSpPr>
        <p:spPr>
          <a:xfrm>
            <a:off x="15287875" y="638375"/>
            <a:ext cx="319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200000점 이상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10번 인형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c56d626130_7_111"/>
          <p:cNvSpPr txBox="1"/>
          <p:nvPr/>
        </p:nvSpPr>
        <p:spPr>
          <a:xfrm>
            <a:off x="0" y="0"/>
            <a:ext cx="4725600" cy="5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점수 기준 </a:t>
            </a:r>
            <a:endParaRPr sz="3200">
              <a:solidFill>
                <a:schemeClr val="lt1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구현 과정.</a:t>
            </a:r>
            <a:r>
              <a:rPr lang="en-US" sz="3200">
                <a:solidFill>
                  <a:schemeClr val="lt1"/>
                </a:solidFill>
                <a:highlight>
                  <a:srgbClr val="D9D9D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g2c56d626130_7_122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6" name="Google Shape;466;g2c56d626130_7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450" y="0"/>
            <a:ext cx="4031869" cy="9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c56d626130_7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2150" y="0"/>
            <a:ext cx="4130048" cy="91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c56d626130_7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0"/>
            <a:ext cx="4130051" cy="9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c56d626130_7_122"/>
          <p:cNvSpPr txBox="1"/>
          <p:nvPr/>
        </p:nvSpPr>
        <p:spPr>
          <a:xfrm>
            <a:off x="0" y="0"/>
            <a:ext cx="4725600" cy="5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점수에 따른 각각의 </a:t>
            </a:r>
            <a:endParaRPr sz="3200">
              <a:solidFill>
                <a:schemeClr val="lt1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highlight>
                  <a:srgbClr val="888888"/>
                </a:highlight>
                <a:latin typeface="Calibri"/>
                <a:ea typeface="Calibri"/>
                <a:cs typeface="Calibri"/>
                <a:sym typeface="Calibri"/>
              </a:rPr>
              <a:t>펫 획득 결과.  </a:t>
            </a:r>
            <a:endParaRPr sz="3200">
              <a:solidFill>
                <a:schemeClr val="lt1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2c56d626130_7_122"/>
          <p:cNvSpPr txBox="1"/>
          <p:nvPr/>
        </p:nvSpPr>
        <p:spPr>
          <a:xfrm>
            <a:off x="1295400" y="9206800"/>
            <a:ext cx="55554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1000점 미만 시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-&gt;펫 획득실패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c56d626130_7_122"/>
          <p:cNvSpPr txBox="1"/>
          <p:nvPr/>
        </p:nvSpPr>
        <p:spPr>
          <a:xfrm>
            <a:off x="7155450" y="9175600"/>
            <a:ext cx="46452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1000점 이상시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1번펫 획득 결과.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c56d626130_7_122"/>
          <p:cNvSpPr txBox="1"/>
          <p:nvPr/>
        </p:nvSpPr>
        <p:spPr>
          <a:xfrm>
            <a:off x="12832125" y="9206800"/>
            <a:ext cx="4130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3000점 이상시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2번펫 획득 결과.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56d626130_11_87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g2c56d626130_11_87"/>
          <p:cNvSpPr txBox="1"/>
          <p:nvPr/>
        </p:nvSpPr>
        <p:spPr>
          <a:xfrm>
            <a:off x="1505125" y="379051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 앞으로 해결할 과제 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79" name="Google Shape;479;g2c56d626130_11_87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g2c56d626130_11_87"/>
          <p:cNvSpPr/>
          <p:nvPr/>
        </p:nvSpPr>
        <p:spPr>
          <a:xfrm>
            <a:off x="13814125" y="1213401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g2c56d626130_11_51"/>
          <p:cNvGrpSpPr/>
          <p:nvPr/>
        </p:nvGrpSpPr>
        <p:grpSpPr>
          <a:xfrm>
            <a:off x="7513900" y="773226"/>
            <a:ext cx="9621833" cy="8105920"/>
            <a:chOff x="0" y="-47625"/>
            <a:chExt cx="3040554" cy="2193635"/>
          </a:xfrm>
        </p:grpSpPr>
        <p:sp>
          <p:nvSpPr>
            <p:cNvPr id="127" name="Google Shape;127;g2c56d626130_11_51"/>
            <p:cNvSpPr/>
            <p:nvPr/>
          </p:nvSpPr>
          <p:spPr>
            <a:xfrm>
              <a:off x="0" y="0"/>
              <a:ext cx="3040554" cy="2146010"/>
            </a:xfrm>
            <a:custGeom>
              <a:rect b="b" l="l" r="r" t="t"/>
              <a:pathLst>
                <a:path extrusionOk="0" h="2146010" w="3040554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2c56d626130_11_51"/>
            <p:cNvSpPr txBox="1"/>
            <p:nvPr/>
          </p:nvSpPr>
          <p:spPr>
            <a:xfrm>
              <a:off x="0" y="-47625"/>
              <a:ext cx="3040500" cy="2193600"/>
            </a:xfrm>
            <a:prstGeom prst="rect">
              <a:avLst/>
            </a:prstGeom>
            <a:noFill/>
            <a:ln>
              <a:noFill/>
            </a:ln>
            <a:effectLst>
              <a:outerShdw blurRad="914400" rotWithShape="0" algn="bl" dir="7800000" dist="400050">
                <a:srgbClr val="000000">
                  <a:alpha val="50000"/>
                </a:srgbClr>
              </a:outerShdw>
              <a:reflection blurRad="0" dir="5400000" dist="514350" endA="0" fadeDir="5400012" kx="0" rotWithShape="0" algn="bl" stPos="0" sy="-100000" ky="0"/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9" name="Google Shape;129;g2c56d626130_11_51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g2c56d626130_11_51"/>
          <p:cNvSpPr/>
          <p:nvPr/>
        </p:nvSpPr>
        <p:spPr>
          <a:xfrm>
            <a:off x="10628960" y="8411837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g2c56d626130_11_51"/>
          <p:cNvSpPr txBox="1"/>
          <p:nvPr/>
        </p:nvSpPr>
        <p:spPr>
          <a:xfrm>
            <a:off x="752325" y="1224900"/>
            <a:ext cx="7047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 게임 소개</a:t>
            </a:r>
            <a:endParaRPr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32" name="Google Shape;132;g2c56d626130_1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625" y="1514144"/>
            <a:ext cx="9050375" cy="678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g2c56d626130_7_96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g2c56d626130_7_96"/>
          <p:cNvSpPr/>
          <p:nvPr/>
        </p:nvSpPr>
        <p:spPr>
          <a:xfrm>
            <a:off x="752335" y="7771974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87" name="Google Shape;487;g2c56d626130_7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50" y="451400"/>
            <a:ext cx="9050374" cy="9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c56d626130_7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8551" y="5409325"/>
            <a:ext cx="7742050" cy="4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c56d626130_7_96"/>
          <p:cNvSpPr/>
          <p:nvPr/>
        </p:nvSpPr>
        <p:spPr>
          <a:xfrm>
            <a:off x="14737075" y="525251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g2c56d626130_7_175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g2c56d626130_7_175"/>
          <p:cNvSpPr txBox="1"/>
          <p:nvPr/>
        </p:nvSpPr>
        <p:spPr>
          <a:xfrm>
            <a:off x="789750" y="3511950"/>
            <a:ext cx="17124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감사합니다.</a:t>
            </a:r>
            <a:r>
              <a:rPr lang="en-US" sz="2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♥</a:t>
            </a:r>
            <a:endParaRPr sz="2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56d626130_11_67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g2c56d626130_11_67"/>
          <p:cNvSpPr txBox="1"/>
          <p:nvPr/>
        </p:nvSpPr>
        <p:spPr>
          <a:xfrm>
            <a:off x="1505125" y="379051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 문제점 및 해결 과정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39" name="Google Shape;139;g2c56d626130_11_67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g2c56d626130_11_67"/>
          <p:cNvSpPr/>
          <p:nvPr/>
        </p:nvSpPr>
        <p:spPr>
          <a:xfrm>
            <a:off x="13814125" y="1213401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56d626130_5_26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g2c56d626130_5_26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147" name="Google Shape;147;g2c56d626130_5_26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g2c56d626130_5_26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49" name="Google Shape;149;g2c56d626130_5_26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g2c56d626130_5_26"/>
          <p:cNvSpPr/>
          <p:nvPr/>
        </p:nvSpPr>
        <p:spPr>
          <a:xfrm>
            <a:off x="13958225" y="957276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1" name="Google Shape;151;g2c56d626130_5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2590675"/>
            <a:ext cx="3391724" cy="3391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2c56d626130_5_26"/>
          <p:cNvGrpSpPr/>
          <p:nvPr/>
        </p:nvGrpSpPr>
        <p:grpSpPr>
          <a:xfrm>
            <a:off x="1028700" y="957263"/>
            <a:ext cx="12308863" cy="7699191"/>
            <a:chOff x="1028700" y="957263"/>
            <a:chExt cx="12308863" cy="7699191"/>
          </a:xfrm>
        </p:grpSpPr>
        <p:sp>
          <p:nvSpPr>
            <p:cNvPr id="153" name="Google Shape;153;g2c56d626130_5_26"/>
            <p:cNvSpPr/>
            <p:nvPr/>
          </p:nvSpPr>
          <p:spPr>
            <a:xfrm>
              <a:off x="8473613" y="2590675"/>
              <a:ext cx="4270800" cy="3169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" name="Google Shape;154;g2c56d626130_5_26"/>
            <p:cNvGrpSpPr/>
            <p:nvPr/>
          </p:nvGrpSpPr>
          <p:grpSpPr>
            <a:xfrm>
              <a:off x="1028700" y="957263"/>
              <a:ext cx="12308863" cy="7699191"/>
              <a:chOff x="0" y="-95250"/>
              <a:chExt cx="16411817" cy="10265587"/>
            </a:xfrm>
          </p:grpSpPr>
          <p:sp>
            <p:nvSpPr>
              <p:cNvPr id="155" name="Google Shape;155;g2c56d626130_5_26"/>
              <p:cNvSpPr txBox="1"/>
              <p:nvPr/>
            </p:nvSpPr>
            <p:spPr>
              <a:xfrm>
                <a:off x="0" y="-95250"/>
                <a:ext cx="16411800" cy="180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30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799">
                    <a:solidFill>
                      <a:srgbClr val="FFFFFF"/>
                    </a:solidFill>
                    <a:latin typeface="Black Han Sans"/>
                    <a:ea typeface="Black Han Sans"/>
                    <a:cs typeface="Black Han Sans"/>
                    <a:sym typeface="Black Han Sans"/>
                  </a:rPr>
                  <a:t>구현 내용</a:t>
                </a:r>
                <a:endParaRPr>
                  <a:latin typeface="Black Han Sans"/>
                  <a:ea typeface="Black Han Sans"/>
                  <a:cs typeface="Black Han Sans"/>
                  <a:sym typeface="Black Han Sans"/>
                </a:endParaRPr>
              </a:p>
            </p:txBody>
          </p:sp>
          <p:sp>
            <p:nvSpPr>
              <p:cNvPr id="156" name="Google Shape;156;g2c56d626130_5_26"/>
              <p:cNvSpPr txBox="1"/>
              <p:nvPr/>
            </p:nvSpPr>
            <p:spPr>
              <a:xfrm>
                <a:off x="17" y="7182937"/>
                <a:ext cx="16411800" cy="29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-406336" lvl="0" marL="457200" marR="0" rtl="0" algn="l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799"/>
                  <a:buFont typeface="Gugi"/>
                  <a:buAutoNum type="arabicPeriod"/>
                </a:pPr>
                <a:r>
                  <a:rPr lang="en-US" sz="2799">
                    <a:solidFill>
                      <a:srgbClr val="FFFFFF"/>
                    </a:solidFill>
                    <a:latin typeface="Gugi"/>
                    <a:ea typeface="Gugi"/>
                    <a:cs typeface="Gugi"/>
                    <a:sym typeface="Gugi"/>
                  </a:rPr>
                  <a:t>프로젝트 전체 과정, Git을 사용하는 전략을 수립</a:t>
                </a:r>
                <a:endParaRPr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endParaRPr>
              </a:p>
              <a:p>
                <a:pPr indent="-406336" lvl="0" marL="457200" marR="0" rtl="0" algn="l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799"/>
                  <a:buFont typeface="Gugi"/>
                  <a:buAutoNum type="arabicPeriod"/>
                </a:pPr>
                <a:r>
                  <a:rPr lang="en-US" sz="2799">
                    <a:solidFill>
                      <a:srgbClr val="FFFFFF"/>
                    </a:solidFill>
                    <a:latin typeface="Gugi"/>
                    <a:ea typeface="Gugi"/>
                    <a:cs typeface="Gugi"/>
                    <a:sym typeface="Gugi"/>
                  </a:rPr>
                  <a:t>프로젝트 초기(CMake) 설정및, 라이브러리 연결</a:t>
                </a:r>
                <a:endParaRPr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endParaRPr>
              </a:p>
              <a:p>
                <a:pPr indent="-406336" lvl="0" marL="457200" marR="0" rtl="0" algn="l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799"/>
                  <a:buFont typeface="Gugi"/>
                  <a:buAutoNum type="arabicPeriod"/>
                </a:pPr>
                <a:r>
                  <a:rPr lang="en-US" sz="2799">
                    <a:solidFill>
                      <a:srgbClr val="FFFFFF"/>
                    </a:solidFill>
                    <a:latin typeface="Gugi"/>
                    <a:ea typeface="Gugi"/>
                    <a:cs typeface="Gugi"/>
                    <a:sym typeface="Gugi"/>
                  </a:rPr>
                  <a:t>README.md 파일 작성</a:t>
                </a:r>
                <a:endParaRPr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endParaRPr>
              </a:p>
              <a:p>
                <a:pPr indent="-406336" lvl="0" marL="457200" marR="0" rtl="0" algn="l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799"/>
                  <a:buFont typeface="Gugi"/>
                  <a:buAutoNum type="arabicPeriod"/>
                </a:pPr>
                <a:r>
                  <a:rPr lang="en-US" sz="2799">
                    <a:solidFill>
                      <a:srgbClr val="FFFFFF"/>
                    </a:solidFill>
                    <a:latin typeface="Gugi"/>
                    <a:ea typeface="Gugi"/>
                    <a:cs typeface="Gugi"/>
                    <a:sym typeface="Gugi"/>
                  </a:rPr>
                  <a:t>MySQL DB 연동 API 구현</a:t>
                </a:r>
                <a:endParaRPr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endParaRPr>
              </a:p>
            </p:txBody>
          </p:sp>
        </p:grpSp>
        <p:pic>
          <p:nvPicPr>
            <p:cNvPr id="157" name="Google Shape;157;g2c56d626130_5_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80481" y="1345073"/>
              <a:ext cx="5457075" cy="5457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g2c56d626130_5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2590675"/>
            <a:ext cx="3391724" cy="339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56d626130_15_0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4" name="Google Shape;164;g2c56d626130_15_0"/>
          <p:cNvGrpSpPr/>
          <p:nvPr/>
        </p:nvGrpSpPr>
        <p:grpSpPr>
          <a:xfrm>
            <a:off x="1028700" y="957263"/>
            <a:ext cx="12308863" cy="7699191"/>
            <a:chOff x="0" y="-95250"/>
            <a:chExt cx="16411817" cy="10265587"/>
          </a:xfrm>
        </p:grpSpPr>
        <p:sp>
          <p:nvSpPr>
            <p:cNvPr id="165" name="Google Shape;165;g2c56d626130_15_0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Git 전략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166" name="Google Shape;166;g2c56d626130_15_0"/>
            <p:cNvSpPr txBox="1"/>
            <p:nvPr/>
          </p:nvSpPr>
          <p:spPr>
            <a:xfrm>
              <a:off x="17" y="7182937"/>
              <a:ext cx="16411800" cy="29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main 브랜치와, feature 브랜치 사용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새로</a:t>
              </a: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운 기능을 추가할때마다, feature/&lt;branch&gt;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기능을 완성시, main 브랜치와 merge후 테스트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테스트가 완료시, main 브랜치에 병합내용 반영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167" name="Google Shape;167;g2c56d626130_15_0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168" name="Google Shape;168;g2c56d626130_15_0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g2c56d626130_15_0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0" name="Google Shape;170;g2c56d626130_15_0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2c56d626130_15_0"/>
          <p:cNvSpPr/>
          <p:nvPr/>
        </p:nvSpPr>
        <p:spPr>
          <a:xfrm>
            <a:off x="13958225" y="957276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2" name="Google Shape;172;g2c56d626130_1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2489000"/>
            <a:ext cx="3391724" cy="33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c56d626130_15_0"/>
          <p:cNvSpPr txBox="1"/>
          <p:nvPr/>
        </p:nvSpPr>
        <p:spPr>
          <a:xfrm>
            <a:off x="4572000" y="3558925"/>
            <a:ext cx="67788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Github Flow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56d626130_15_16"/>
          <p:cNvSpPr txBox="1"/>
          <p:nvPr/>
        </p:nvSpPr>
        <p:spPr>
          <a:xfrm>
            <a:off x="1028700" y="95726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Github Flow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79" name="Google Shape;179;g2c56d626130_15_16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g2c56d626130_1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25" y="4055837"/>
            <a:ext cx="3391724" cy="33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c56d626130_1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7025" y="45663"/>
            <a:ext cx="6405325" cy="10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56d626130_15_46"/>
          <p:cNvSpPr/>
          <p:nvPr/>
        </p:nvSpPr>
        <p:spPr>
          <a:xfrm>
            <a:off x="13814134" y="4475152"/>
            <a:ext cx="3391716" cy="669864"/>
          </a:xfrm>
          <a:custGeom>
            <a:rect b="b" l="l" r="r" t="t"/>
            <a:pathLst>
              <a:path extrusionOk="0"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g2c56d626130_15_46"/>
          <p:cNvGrpSpPr/>
          <p:nvPr/>
        </p:nvGrpSpPr>
        <p:grpSpPr>
          <a:xfrm>
            <a:off x="1028700" y="957263"/>
            <a:ext cx="12308863" cy="7699191"/>
            <a:chOff x="0" y="-95250"/>
            <a:chExt cx="16411817" cy="10265587"/>
          </a:xfrm>
        </p:grpSpPr>
        <p:sp>
          <p:nvSpPr>
            <p:cNvPr id="188" name="Google Shape;188;g2c56d626130_15_46"/>
            <p:cNvSpPr txBox="1"/>
            <p:nvPr/>
          </p:nvSpPr>
          <p:spPr>
            <a:xfrm>
              <a:off x="0" y="-95250"/>
              <a:ext cx="16411800" cy="18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99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Project Init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189" name="Google Shape;189;g2c56d626130_15_46"/>
            <p:cNvSpPr txBox="1"/>
            <p:nvPr/>
          </p:nvSpPr>
          <p:spPr>
            <a:xfrm>
              <a:off x="17" y="7182937"/>
              <a:ext cx="16411800" cy="29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Root 폴더 / CMakeLists.txt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소스파일을, 여러개의 .c/.h로 분리하여 저장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MySQL</a:t>
              </a: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을 사용하기 위한, 라이브러리 Link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  <a:p>
              <a:pPr indent="-406336" lvl="0" marL="45720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99"/>
                <a:buFont typeface="Gugi"/>
                <a:buAutoNum type="arabicPeriod"/>
              </a:pP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실행파일</a:t>
              </a:r>
              <a:r>
                <a:rPr lang="en-US" sz="2799">
                  <a:solidFill>
                    <a:srgbClr val="FFFFFF"/>
                  </a:solidFill>
                  <a:latin typeface="Gugi"/>
                  <a:ea typeface="Gugi"/>
                  <a:cs typeface="Gugi"/>
                  <a:sym typeface="Gugi"/>
                </a:rPr>
                <a:t>을 만들기 위한 여러가지 설정</a:t>
              </a:r>
              <a:endParaRPr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endParaRPr>
            </a:p>
          </p:txBody>
        </p:sp>
      </p:grpSp>
      <p:sp>
        <p:nvSpPr>
          <p:cNvPr id="190" name="Google Shape;190;g2c56d626130_15_46"/>
          <p:cNvSpPr txBox="1"/>
          <p:nvPr/>
        </p:nvSpPr>
        <p:spPr>
          <a:xfrm>
            <a:off x="13337621" y="9481253"/>
            <a:ext cx="310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 페이지로 돌아가기</a:t>
            </a:r>
            <a:endParaRPr/>
          </a:p>
        </p:txBody>
      </p:sp>
      <p:sp>
        <p:nvSpPr>
          <p:cNvPr id="191" name="Google Shape;191;g2c56d626130_15_46"/>
          <p:cNvSpPr/>
          <p:nvPr/>
        </p:nvSpPr>
        <p:spPr>
          <a:xfrm>
            <a:off x="16973476" y="9410700"/>
            <a:ext cx="1013470" cy="509269"/>
          </a:xfrm>
          <a:custGeom>
            <a:rect b="b" l="l" r="r" t="t"/>
            <a:pathLst>
              <a:path extrusionOk="0"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g2c56d626130_15_46"/>
          <p:cNvSpPr/>
          <p:nvPr/>
        </p:nvSpPr>
        <p:spPr>
          <a:xfrm>
            <a:off x="17205860" y="9528878"/>
            <a:ext cx="548701" cy="259386"/>
          </a:xfrm>
          <a:custGeom>
            <a:rect b="b" l="l" r="r" t="t"/>
            <a:pathLst>
              <a:path extrusionOk="0"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93" name="Google Shape;193;g2c56d626130_15_46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2c56d626130_15_46"/>
          <p:cNvSpPr/>
          <p:nvPr/>
        </p:nvSpPr>
        <p:spPr>
          <a:xfrm>
            <a:off x="13958225" y="957276"/>
            <a:ext cx="3103516" cy="3661968"/>
          </a:xfrm>
          <a:custGeom>
            <a:rect b="b" l="l" r="r" t="t"/>
            <a:pathLst>
              <a:path extrusionOk="0" h="1703241" w="1443496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2c56d626130_15_46"/>
          <p:cNvSpPr txBox="1"/>
          <p:nvPr/>
        </p:nvSpPr>
        <p:spPr>
          <a:xfrm>
            <a:off x="4572000" y="3558925"/>
            <a:ext cx="67788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CMake</a:t>
            </a:r>
            <a:endParaRPr sz="66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96" name="Google Shape;196;g2c56d626130_15_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2656112"/>
            <a:ext cx="3391724" cy="339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62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56d626130_15_77"/>
          <p:cNvSpPr txBox="1"/>
          <p:nvPr/>
        </p:nvSpPr>
        <p:spPr>
          <a:xfrm>
            <a:off x="1028700" y="957263"/>
            <a:ext cx="12309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Project Structure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202" name="Google Shape;202;g2c56d626130_15_77"/>
          <p:cNvCxnSpPr/>
          <p:nvPr/>
        </p:nvCxnSpPr>
        <p:spPr>
          <a:xfrm>
            <a:off x="0" y="9191625"/>
            <a:ext cx="18288000" cy="0"/>
          </a:xfrm>
          <a:prstGeom prst="straightConnector1">
            <a:avLst/>
          </a:prstGeom>
          <a:noFill/>
          <a:ln cap="flat" cmpd="sng" w="9525">
            <a:solidFill>
              <a:srgbClr val="FFFFFF">
                <a:alpha val="3333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g2c56d626130_15_77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1028700" y="2826400"/>
            <a:ext cx="5443025" cy="67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c56d626130_15_77"/>
          <p:cNvSpPr txBox="1"/>
          <p:nvPr/>
        </p:nvSpPr>
        <p:spPr>
          <a:xfrm>
            <a:off x="7277275" y="5393675"/>
            <a:ext cx="76143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336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Gugi"/>
              <a:buChar char="-"/>
            </a:pPr>
            <a:r>
              <a:rPr lang="en-US"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include : header files</a:t>
            </a:r>
            <a:endParaRPr sz="27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-406336" lvl="0" marL="4572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Gugi"/>
              <a:buChar char="-"/>
            </a:pPr>
            <a:r>
              <a:rPr lang="en-US" sz="2799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src : c source files</a:t>
            </a:r>
            <a:endParaRPr sz="2799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